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6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B3A0B-720C-402E-BEAA-020C887C0338}" type="datetimeFigureOut">
              <a:rPr lang="pt-BR"/>
              <a:t>22/06/2017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B92E9-610E-4E32-A82B-AC497BA5FC38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4220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B92E9-610E-4E32-A82B-AC497BA5FC38}" type="slidenum">
              <a:rPr lang="pt-BR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280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B92E9-610E-4E32-A82B-AC497BA5FC38}" type="slidenum">
              <a:rPr lang="pt-BR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546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301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8398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253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8816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174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22.06.2017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9139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22.06.2017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117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708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328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2064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9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464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22.06.2017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400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22.06.2017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9300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22.06.2017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313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22.06.2017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13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22.06.2017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569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22.06.2017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433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606271463"/>
              </p:ext>
            </p:extLst>
          </p:nvPr>
        </p:nvSpPr>
        <p:spPr/>
        <p:txBody>
          <a:bodyPr/>
          <a:lstStyle/>
          <a:p>
            <a:pPr algn="ctr"/>
            <a:r>
              <a:rPr lang="de-DE" sz="1400" dirty="0"/>
              <a:t>			Universidade Federal do Rio Grande do Norte</a:t>
            </a:r>
            <a:r>
              <a:rPr lang="de-DE" dirty="0"/>
              <a:t/>
            </a:r>
            <a:br>
              <a:rPr lang="de-DE" dirty="0"/>
            </a:br>
            <a:r>
              <a:rPr lang="de-DE" sz="2400" dirty="0"/>
              <a:t/>
            </a:r>
            <a:br>
              <a:rPr lang="de-DE" sz="2400" dirty="0"/>
            </a:br>
            <a:r>
              <a:rPr lang="de-DE" sz="2400" dirty="0"/>
              <a:t>			Projeto de Circuitos Digitais</a:t>
            </a:r>
            <a:br>
              <a:rPr lang="de-DE" sz="2400" dirty="0"/>
            </a:br>
            <a:r>
              <a:rPr lang="de-DE" sz="2400" dirty="0"/>
              <a:t>			3ª Unidade</a:t>
            </a:r>
            <a:endParaRPr lang="pt-BR" sz="2400" dirty="0"/>
          </a:p>
        </p:txBody>
      </p:sp>
      <p:sp>
        <p:nvSpPr>
          <p:cNvPr id="3" name="Subtítulo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2420463735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828800" lvl="4" indent="0">
              <a:buNone/>
            </a:pPr>
            <a:r>
              <a:rPr lang="de-DE" sz="2000" dirty="0">
                <a:solidFill>
                  <a:schemeClr val="bg1"/>
                </a:solidFill>
              </a:rPr>
              <a:t>      		   </a:t>
            </a:r>
            <a:r>
              <a:rPr lang="de-DE" sz="2400" b="1" dirty="0">
                <a:solidFill>
                  <a:schemeClr val="bg1"/>
                </a:solidFill>
              </a:rPr>
              <a:t>Processador de Uso Geral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Alunos: Gabriel Medeiros Coelho e Alexandre Henrique Soares Dias</a:t>
            </a:r>
          </a:p>
          <a:p>
            <a:r>
              <a:rPr lang="de-DE" dirty="0"/>
              <a:t>Disciplina: Circuitos Digitais</a:t>
            </a:r>
          </a:p>
          <a:p>
            <a:r>
              <a:rPr lang="de-DE" dirty="0"/>
              <a:t>Professor(a): Carla Fernandes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590" y="5193835"/>
            <a:ext cx="1273778" cy="13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288937452"/>
              </p:ext>
            </p:extLst>
          </p:nvPr>
        </p:nvSpPr>
        <p:spPr/>
        <p:txBody>
          <a:bodyPr/>
          <a:lstStyle/>
          <a:p>
            <a:r>
              <a:rPr lang="pt-BR" sz="2400" dirty="0" err="1" smtClean="0"/>
              <a:t>Instruction</a:t>
            </a:r>
            <a:r>
              <a:rPr lang="pt-BR" sz="2400" dirty="0" smtClean="0"/>
              <a:t> </a:t>
            </a:r>
            <a:r>
              <a:rPr lang="pt-BR" sz="2400" dirty="0" err="1" smtClean="0"/>
              <a:t>memory</a:t>
            </a:r>
            <a:r>
              <a:rPr lang="pt-BR" sz="2400" dirty="0" smtClean="0"/>
              <a:t> + Vídeo de execução</a:t>
            </a:r>
            <a:endParaRPr lang="pt-BR" sz="2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2527734862"/>
              </p:ext>
            </p:extLst>
          </p:nvPr>
        </p:nvSpPr>
        <p:spPr>
          <a:xfrm>
            <a:off x="646111" y="1741768"/>
            <a:ext cx="8946541" cy="4195481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pt-BR" sz="1200" dirty="0" smtClean="0"/>
              <a:t>1:    LD_C               R1               1                              </a:t>
            </a:r>
            <a:r>
              <a:rPr lang="pt-BR" sz="1200" dirty="0"/>
              <a:t>1               </a:t>
            </a:r>
            <a:r>
              <a:rPr lang="pt-BR" sz="1200" dirty="0" smtClean="0"/>
              <a:t>0011 0001 0000 0001          </a:t>
            </a:r>
            <a:r>
              <a:rPr lang="pt-BR" sz="1200" dirty="0" smtClean="0">
                <a:solidFill>
                  <a:schemeClr val="bg1"/>
                </a:solidFill>
              </a:rPr>
              <a:t>- - </a:t>
            </a:r>
            <a:r>
              <a:rPr lang="pt-BR" sz="1200" dirty="0" err="1" smtClean="0">
                <a:solidFill>
                  <a:schemeClr val="bg1"/>
                </a:solidFill>
              </a:rPr>
              <a:t>Load</a:t>
            </a:r>
            <a:r>
              <a:rPr lang="pt-BR" sz="1200" dirty="0" smtClean="0">
                <a:solidFill>
                  <a:schemeClr val="bg1"/>
                </a:solidFill>
              </a:rPr>
              <a:t> constante 1 no RF[1]</a:t>
            </a:r>
          </a:p>
          <a:p>
            <a:r>
              <a:rPr lang="pt-BR" sz="1200" dirty="0" smtClean="0"/>
              <a:t>2:    LD_C               R2               2                              </a:t>
            </a:r>
            <a:r>
              <a:rPr lang="pt-BR" sz="1200" dirty="0"/>
              <a:t>2               </a:t>
            </a:r>
            <a:r>
              <a:rPr lang="pt-BR" sz="1200" dirty="0" smtClean="0"/>
              <a:t>0011 0010 0000 0010          </a:t>
            </a:r>
            <a:r>
              <a:rPr lang="pt-BR" sz="1200" dirty="0" smtClean="0">
                <a:solidFill>
                  <a:schemeClr val="bg1"/>
                </a:solidFill>
              </a:rPr>
              <a:t>- -</a:t>
            </a:r>
            <a:r>
              <a:rPr lang="pt-BR" sz="1200" dirty="0" smtClean="0"/>
              <a:t> </a:t>
            </a:r>
            <a:r>
              <a:rPr lang="pt-BR" sz="1200" dirty="0" err="1" smtClean="0">
                <a:solidFill>
                  <a:schemeClr val="bg1"/>
                </a:solidFill>
              </a:rPr>
              <a:t>Load</a:t>
            </a:r>
            <a:r>
              <a:rPr lang="pt-BR" sz="1200" dirty="0" smtClean="0">
                <a:solidFill>
                  <a:schemeClr val="bg1"/>
                </a:solidFill>
              </a:rPr>
              <a:t> constante 2 no RF[2]</a:t>
            </a:r>
          </a:p>
          <a:p>
            <a:r>
              <a:rPr lang="pt-BR" sz="1200" dirty="0" smtClean="0"/>
              <a:t>3:    ADD               R3               R1               R2                              </a:t>
            </a:r>
            <a:r>
              <a:rPr lang="pt-BR" sz="1200" dirty="0"/>
              <a:t>3               </a:t>
            </a:r>
            <a:r>
              <a:rPr lang="pt-BR" sz="1200" dirty="0" smtClean="0"/>
              <a:t>0010 0011 0001 0010          </a:t>
            </a:r>
            <a:r>
              <a:rPr lang="pt-BR" sz="1200" dirty="0" smtClean="0">
                <a:solidFill>
                  <a:schemeClr val="bg1"/>
                </a:solidFill>
              </a:rPr>
              <a:t>- - </a:t>
            </a:r>
            <a:r>
              <a:rPr lang="pt-BR" sz="1200" dirty="0" err="1" smtClean="0">
                <a:solidFill>
                  <a:schemeClr val="bg1"/>
                </a:solidFill>
              </a:rPr>
              <a:t>Add</a:t>
            </a:r>
            <a:r>
              <a:rPr lang="pt-BR" sz="1200" dirty="0" smtClean="0">
                <a:solidFill>
                  <a:schemeClr val="bg1"/>
                </a:solidFill>
              </a:rPr>
              <a:t> de RF[1] e RF[2] salvando em RF[3] 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 smtClean="0"/>
              <a:t>4:    STORE               R3               D1                              </a:t>
            </a:r>
            <a:r>
              <a:rPr lang="pt-BR" sz="1200" dirty="0"/>
              <a:t>3               </a:t>
            </a:r>
            <a:r>
              <a:rPr lang="pt-BR" sz="1200" dirty="0" smtClean="0"/>
              <a:t>0001 0011 0000 0001          </a:t>
            </a:r>
            <a:r>
              <a:rPr lang="pt-BR" sz="1200" dirty="0" smtClean="0">
                <a:solidFill>
                  <a:schemeClr val="bg1"/>
                </a:solidFill>
              </a:rPr>
              <a:t>- - </a:t>
            </a:r>
            <a:r>
              <a:rPr lang="pt-BR" sz="1200" dirty="0" err="1" smtClean="0">
                <a:solidFill>
                  <a:schemeClr val="bg1"/>
                </a:solidFill>
              </a:rPr>
              <a:t>Store</a:t>
            </a:r>
            <a:r>
              <a:rPr lang="pt-BR" sz="1200" dirty="0" smtClean="0">
                <a:solidFill>
                  <a:schemeClr val="bg1"/>
                </a:solidFill>
              </a:rPr>
              <a:t> de RF[3] salvando em D[1]</a:t>
            </a:r>
          </a:p>
          <a:p>
            <a:r>
              <a:rPr lang="pt-BR" sz="1200" dirty="0" smtClean="0"/>
              <a:t>5:    LOAD               R11               D1                              </a:t>
            </a:r>
            <a:r>
              <a:rPr lang="pt-BR" sz="1200" dirty="0"/>
              <a:t>3               </a:t>
            </a:r>
            <a:r>
              <a:rPr lang="pt-BR" sz="1200" dirty="0" smtClean="0"/>
              <a:t>0000 1011 0000 0001          </a:t>
            </a:r>
            <a:r>
              <a:rPr lang="pt-BR" sz="1200" dirty="0" smtClean="0">
                <a:solidFill>
                  <a:schemeClr val="bg1"/>
                </a:solidFill>
              </a:rPr>
              <a:t>- - </a:t>
            </a:r>
            <a:r>
              <a:rPr lang="pt-BR" sz="1200" dirty="0" err="1" smtClean="0">
                <a:solidFill>
                  <a:schemeClr val="bg1"/>
                </a:solidFill>
              </a:rPr>
              <a:t>Load</a:t>
            </a:r>
            <a:r>
              <a:rPr lang="pt-BR" sz="1200" dirty="0" smtClean="0">
                <a:solidFill>
                  <a:schemeClr val="bg1"/>
                </a:solidFill>
              </a:rPr>
              <a:t> de D[1] salvando em RF[11]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 smtClean="0"/>
              <a:t>6:    SUB               R4               R11               R1                              2               0100 0100 1011 0001          </a:t>
            </a:r>
            <a:r>
              <a:rPr lang="pt-BR" sz="1200" dirty="0" smtClean="0">
                <a:solidFill>
                  <a:schemeClr val="bg1"/>
                </a:solidFill>
              </a:rPr>
              <a:t>- - Sub de RF[11] e RF[1] salvando em RF[4]</a:t>
            </a:r>
          </a:p>
          <a:p>
            <a:r>
              <a:rPr lang="pt-BR" sz="1200" dirty="0" smtClean="0"/>
              <a:t>7:    AND               R5               R1               R2                              0               0110 0101 0001 0010          </a:t>
            </a:r>
            <a:r>
              <a:rPr lang="pt-BR" sz="1200" dirty="0" smtClean="0">
                <a:solidFill>
                  <a:schemeClr val="bg1"/>
                </a:solidFill>
              </a:rPr>
              <a:t>- - </a:t>
            </a:r>
            <a:r>
              <a:rPr lang="pt-BR" sz="1200" dirty="0" err="1" smtClean="0">
                <a:solidFill>
                  <a:schemeClr val="bg1"/>
                </a:solidFill>
              </a:rPr>
              <a:t>And</a:t>
            </a:r>
            <a:r>
              <a:rPr lang="pt-BR" sz="1200" dirty="0" smtClean="0">
                <a:solidFill>
                  <a:schemeClr val="bg1"/>
                </a:solidFill>
              </a:rPr>
              <a:t> de RF[1] e RF[2] salvando em RF[5]</a:t>
            </a:r>
          </a:p>
          <a:p>
            <a:r>
              <a:rPr lang="pt-BR" sz="1200" dirty="0" smtClean="0"/>
              <a:t>8:    OR               R6               </a:t>
            </a:r>
            <a:r>
              <a:rPr lang="pt-BR" sz="1200" dirty="0"/>
              <a:t>R1               R2                              </a:t>
            </a:r>
            <a:r>
              <a:rPr lang="pt-BR" sz="1200" dirty="0" smtClean="0"/>
              <a:t>3               0111 0110 0001 0010          </a:t>
            </a:r>
            <a:r>
              <a:rPr lang="pt-BR" sz="1200" dirty="0">
                <a:solidFill>
                  <a:schemeClr val="bg1"/>
                </a:solidFill>
              </a:rPr>
              <a:t>- - </a:t>
            </a:r>
            <a:r>
              <a:rPr lang="pt-BR" sz="1200" dirty="0" err="1" smtClean="0">
                <a:solidFill>
                  <a:schemeClr val="bg1"/>
                </a:solidFill>
              </a:rPr>
              <a:t>Or</a:t>
            </a:r>
            <a:r>
              <a:rPr lang="pt-BR" sz="1200" dirty="0" smtClean="0">
                <a:solidFill>
                  <a:schemeClr val="bg1"/>
                </a:solidFill>
              </a:rPr>
              <a:t> </a:t>
            </a:r>
            <a:r>
              <a:rPr lang="pt-BR" sz="1200" dirty="0">
                <a:solidFill>
                  <a:schemeClr val="bg1"/>
                </a:solidFill>
              </a:rPr>
              <a:t>de RF[1] e RF[2] salvando em </a:t>
            </a:r>
            <a:r>
              <a:rPr lang="pt-BR" sz="1200" dirty="0" smtClean="0">
                <a:solidFill>
                  <a:schemeClr val="bg1"/>
                </a:solidFill>
              </a:rPr>
              <a:t>RF[6]</a:t>
            </a:r>
          </a:p>
          <a:p>
            <a:r>
              <a:rPr lang="pt-BR" sz="1200" dirty="0"/>
              <a:t>9</a:t>
            </a:r>
            <a:r>
              <a:rPr lang="pt-BR" sz="1200" dirty="0" smtClean="0"/>
              <a:t>:    XOR               R7               </a:t>
            </a:r>
            <a:r>
              <a:rPr lang="pt-BR" sz="1200" dirty="0"/>
              <a:t>R1               R2                              3               1000 </a:t>
            </a:r>
            <a:r>
              <a:rPr lang="pt-BR" sz="1200" dirty="0" smtClean="0"/>
              <a:t>0111 </a:t>
            </a:r>
            <a:r>
              <a:rPr lang="pt-BR" sz="1200" dirty="0"/>
              <a:t>0001 0010          </a:t>
            </a:r>
            <a:r>
              <a:rPr lang="pt-BR" sz="1200" dirty="0">
                <a:solidFill>
                  <a:schemeClr val="bg1"/>
                </a:solidFill>
              </a:rPr>
              <a:t>- - </a:t>
            </a:r>
            <a:r>
              <a:rPr lang="pt-BR" sz="1200" dirty="0" err="1" smtClean="0">
                <a:solidFill>
                  <a:schemeClr val="bg1"/>
                </a:solidFill>
              </a:rPr>
              <a:t>X</a:t>
            </a:r>
            <a:r>
              <a:rPr lang="pt-BR" sz="1200" dirty="0" err="1">
                <a:solidFill>
                  <a:schemeClr val="bg1"/>
                </a:solidFill>
              </a:rPr>
              <a:t>o</a:t>
            </a:r>
            <a:r>
              <a:rPr lang="pt-BR" sz="1200" dirty="0" err="1" smtClean="0">
                <a:solidFill>
                  <a:schemeClr val="bg1"/>
                </a:solidFill>
              </a:rPr>
              <a:t>r</a:t>
            </a:r>
            <a:r>
              <a:rPr lang="pt-BR" sz="1200" dirty="0" smtClean="0">
                <a:solidFill>
                  <a:schemeClr val="bg1"/>
                </a:solidFill>
              </a:rPr>
              <a:t> </a:t>
            </a:r>
            <a:r>
              <a:rPr lang="pt-BR" sz="1200" dirty="0">
                <a:solidFill>
                  <a:schemeClr val="bg1"/>
                </a:solidFill>
              </a:rPr>
              <a:t>de RF[1] e RF[2] salvando em </a:t>
            </a:r>
            <a:r>
              <a:rPr lang="pt-BR" sz="1200" dirty="0" smtClean="0">
                <a:solidFill>
                  <a:schemeClr val="bg1"/>
                </a:solidFill>
              </a:rPr>
              <a:t>RF[7]</a:t>
            </a:r>
          </a:p>
          <a:p>
            <a:r>
              <a:rPr lang="pt-BR" sz="1200" dirty="0" smtClean="0"/>
              <a:t>10:    XNOR               R8               </a:t>
            </a:r>
            <a:r>
              <a:rPr lang="pt-BR" sz="1200" dirty="0"/>
              <a:t>R1               R2                              </a:t>
            </a:r>
            <a:r>
              <a:rPr lang="pt-BR" sz="1200" dirty="0" smtClean="0"/>
              <a:t>?               1001 1000 </a:t>
            </a:r>
            <a:r>
              <a:rPr lang="pt-BR" sz="1200" dirty="0"/>
              <a:t>0001 0010          </a:t>
            </a:r>
            <a:r>
              <a:rPr lang="pt-BR" sz="1200" dirty="0">
                <a:solidFill>
                  <a:schemeClr val="bg1"/>
                </a:solidFill>
              </a:rPr>
              <a:t>- - </a:t>
            </a:r>
            <a:r>
              <a:rPr lang="pt-BR" sz="1200" dirty="0" err="1" smtClean="0">
                <a:solidFill>
                  <a:schemeClr val="bg1"/>
                </a:solidFill>
              </a:rPr>
              <a:t>Xnor</a:t>
            </a:r>
            <a:r>
              <a:rPr lang="pt-BR" sz="1200" dirty="0" smtClean="0">
                <a:solidFill>
                  <a:schemeClr val="bg1"/>
                </a:solidFill>
              </a:rPr>
              <a:t> </a:t>
            </a:r>
            <a:r>
              <a:rPr lang="pt-BR" sz="1200" dirty="0">
                <a:solidFill>
                  <a:schemeClr val="bg1"/>
                </a:solidFill>
              </a:rPr>
              <a:t>de RF[1] e RF[2] salvando em </a:t>
            </a:r>
            <a:r>
              <a:rPr lang="pt-BR" sz="1200" dirty="0" smtClean="0">
                <a:solidFill>
                  <a:schemeClr val="bg1"/>
                </a:solidFill>
              </a:rPr>
              <a:t>RF[8]</a:t>
            </a:r>
          </a:p>
          <a:p>
            <a:r>
              <a:rPr lang="pt-BR" sz="1200" dirty="0" smtClean="0"/>
              <a:t>11:    SHL               R9               </a:t>
            </a:r>
            <a:r>
              <a:rPr lang="pt-BR" sz="1200" dirty="0"/>
              <a:t>R1               R2                              </a:t>
            </a:r>
            <a:r>
              <a:rPr lang="pt-BR" sz="1200" dirty="0" smtClean="0"/>
              <a:t>2               1010 1001 </a:t>
            </a:r>
            <a:r>
              <a:rPr lang="pt-BR" sz="1200" dirty="0"/>
              <a:t>0001 0010          </a:t>
            </a:r>
            <a:r>
              <a:rPr lang="pt-BR" sz="1200" dirty="0">
                <a:solidFill>
                  <a:schemeClr val="bg1"/>
                </a:solidFill>
              </a:rPr>
              <a:t>- - </a:t>
            </a:r>
            <a:r>
              <a:rPr lang="pt-BR" sz="1200" dirty="0" smtClean="0">
                <a:solidFill>
                  <a:schemeClr val="bg1"/>
                </a:solidFill>
              </a:rPr>
              <a:t>Shift </a:t>
            </a:r>
            <a:r>
              <a:rPr lang="pt-BR" sz="1200" dirty="0" err="1" smtClean="0">
                <a:solidFill>
                  <a:schemeClr val="bg1"/>
                </a:solidFill>
              </a:rPr>
              <a:t>Left</a:t>
            </a:r>
            <a:r>
              <a:rPr lang="pt-BR" sz="1200" dirty="0" smtClean="0">
                <a:solidFill>
                  <a:schemeClr val="bg1"/>
                </a:solidFill>
              </a:rPr>
              <a:t> </a:t>
            </a:r>
            <a:r>
              <a:rPr lang="pt-BR" sz="1200" dirty="0">
                <a:solidFill>
                  <a:schemeClr val="bg1"/>
                </a:solidFill>
              </a:rPr>
              <a:t>de RF[1] e RF[2] salvando em </a:t>
            </a:r>
            <a:r>
              <a:rPr lang="pt-BR" sz="1200" dirty="0" smtClean="0">
                <a:solidFill>
                  <a:schemeClr val="bg1"/>
                </a:solidFill>
              </a:rPr>
              <a:t>RF[9]</a:t>
            </a:r>
          </a:p>
          <a:p>
            <a:r>
              <a:rPr lang="pt-BR" sz="1200" dirty="0" smtClean="0"/>
              <a:t>12:    SHR               R10               </a:t>
            </a:r>
            <a:r>
              <a:rPr lang="pt-BR" sz="1200" dirty="0"/>
              <a:t>R1               R2                              </a:t>
            </a:r>
            <a:r>
              <a:rPr lang="pt-BR" sz="1200" dirty="0" smtClean="0"/>
              <a:t>0               1011 1010 </a:t>
            </a:r>
            <a:r>
              <a:rPr lang="pt-BR" sz="1200" dirty="0"/>
              <a:t>0001 0010          </a:t>
            </a:r>
            <a:r>
              <a:rPr lang="pt-BR" sz="1200" dirty="0">
                <a:solidFill>
                  <a:schemeClr val="bg1"/>
                </a:solidFill>
              </a:rPr>
              <a:t>- - Shift </a:t>
            </a:r>
            <a:r>
              <a:rPr lang="pt-BR" sz="1200" dirty="0" err="1" smtClean="0">
                <a:solidFill>
                  <a:schemeClr val="bg1"/>
                </a:solidFill>
              </a:rPr>
              <a:t>Right</a:t>
            </a:r>
            <a:r>
              <a:rPr lang="pt-BR" sz="1200" dirty="0" smtClean="0">
                <a:solidFill>
                  <a:schemeClr val="bg1"/>
                </a:solidFill>
              </a:rPr>
              <a:t> </a:t>
            </a:r>
            <a:r>
              <a:rPr lang="pt-BR" sz="1200" dirty="0">
                <a:solidFill>
                  <a:schemeClr val="bg1"/>
                </a:solidFill>
              </a:rPr>
              <a:t>de RF[1] e RF[2] salvando em </a:t>
            </a:r>
            <a:r>
              <a:rPr lang="pt-BR" sz="1200" dirty="0" smtClean="0">
                <a:solidFill>
                  <a:schemeClr val="bg1"/>
                </a:solidFill>
              </a:rPr>
              <a:t>RF[10]</a:t>
            </a:r>
          </a:p>
          <a:p>
            <a:r>
              <a:rPr lang="pt-BR" sz="1200" dirty="0" smtClean="0"/>
              <a:t>13</a:t>
            </a:r>
            <a:r>
              <a:rPr lang="pt-BR" sz="1200" dirty="0"/>
              <a:t>:    JUMP               X               2                              15               1100 1111 00000010          </a:t>
            </a:r>
            <a:r>
              <a:rPr lang="pt-BR" sz="1200" dirty="0">
                <a:solidFill>
                  <a:schemeClr val="bg1"/>
                </a:solidFill>
              </a:rPr>
              <a:t>- - </a:t>
            </a:r>
            <a:r>
              <a:rPr lang="pt-BR" sz="1200" dirty="0" err="1" smtClean="0">
                <a:solidFill>
                  <a:schemeClr val="bg1"/>
                </a:solidFill>
              </a:rPr>
              <a:t>Jump</a:t>
            </a:r>
            <a:r>
              <a:rPr lang="pt-BR" sz="1200" dirty="0" smtClean="0">
                <a:solidFill>
                  <a:schemeClr val="bg1"/>
                </a:solidFill>
              </a:rPr>
              <a:t> </a:t>
            </a:r>
            <a:r>
              <a:rPr lang="pt-BR" sz="1200" dirty="0">
                <a:solidFill>
                  <a:schemeClr val="bg1"/>
                </a:solidFill>
              </a:rPr>
              <a:t>de </a:t>
            </a:r>
            <a:r>
              <a:rPr lang="pt-BR" sz="1200" dirty="0" smtClean="0">
                <a:solidFill>
                  <a:schemeClr val="bg1"/>
                </a:solidFill>
              </a:rPr>
              <a:t>2 instruções</a:t>
            </a:r>
          </a:p>
          <a:p>
            <a:r>
              <a:rPr lang="pt-BR" sz="1200" dirty="0" smtClean="0"/>
              <a:t>14:    </a:t>
            </a:r>
            <a:r>
              <a:rPr lang="pt-BR" sz="1200" dirty="0"/>
              <a:t>ADD               R3               R1               R2                              3               0010 0011 0001 0010          </a:t>
            </a:r>
            <a:r>
              <a:rPr lang="pt-BR" sz="1200" dirty="0">
                <a:solidFill>
                  <a:schemeClr val="bg1"/>
                </a:solidFill>
              </a:rPr>
              <a:t>- - </a:t>
            </a:r>
            <a:r>
              <a:rPr lang="pt-BR" sz="1200" dirty="0" err="1">
                <a:solidFill>
                  <a:schemeClr val="bg1"/>
                </a:solidFill>
              </a:rPr>
              <a:t>Add</a:t>
            </a:r>
            <a:r>
              <a:rPr lang="pt-BR" sz="1200" dirty="0">
                <a:solidFill>
                  <a:schemeClr val="bg1"/>
                </a:solidFill>
              </a:rPr>
              <a:t> de RF[1] e RF[2] salvando em RF[3]</a:t>
            </a:r>
            <a:endParaRPr lang="pt-BR" sz="1200" dirty="0" smtClean="0">
              <a:solidFill>
                <a:schemeClr val="bg1"/>
              </a:solidFill>
            </a:endParaRPr>
          </a:p>
          <a:p>
            <a:r>
              <a:rPr lang="pt-BR" sz="1200" dirty="0" smtClean="0"/>
              <a:t>15:    JUMPZ               R1               3                              16               0101 0001 00000011          </a:t>
            </a:r>
            <a:r>
              <a:rPr lang="pt-BR" sz="1200" dirty="0">
                <a:solidFill>
                  <a:schemeClr val="bg1"/>
                </a:solidFill>
              </a:rPr>
              <a:t>- - </a:t>
            </a:r>
            <a:r>
              <a:rPr lang="pt-BR" sz="1200" dirty="0" err="1">
                <a:solidFill>
                  <a:schemeClr val="bg1"/>
                </a:solidFill>
              </a:rPr>
              <a:t>Jump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</a:rPr>
              <a:t>if</a:t>
            </a:r>
            <a:r>
              <a:rPr lang="pt-BR" sz="1200" dirty="0" smtClean="0">
                <a:solidFill>
                  <a:schemeClr val="bg1"/>
                </a:solidFill>
              </a:rPr>
              <a:t> zero de 3 instruções</a:t>
            </a:r>
          </a:p>
          <a:p>
            <a:r>
              <a:rPr lang="pt-BR" sz="1200" dirty="0" smtClean="0"/>
              <a:t>16:    JUMPZ               R10               </a:t>
            </a:r>
            <a:r>
              <a:rPr lang="pt-BR" sz="1200" dirty="0"/>
              <a:t>2                              </a:t>
            </a:r>
            <a:r>
              <a:rPr lang="pt-BR" sz="1200" dirty="0" smtClean="0"/>
              <a:t>18               0101 1010 </a:t>
            </a:r>
            <a:r>
              <a:rPr lang="pt-BR" sz="1200" dirty="0"/>
              <a:t>00000010          </a:t>
            </a:r>
            <a:r>
              <a:rPr lang="pt-BR" sz="1200" dirty="0">
                <a:solidFill>
                  <a:schemeClr val="bg1"/>
                </a:solidFill>
              </a:rPr>
              <a:t>- - </a:t>
            </a:r>
            <a:r>
              <a:rPr lang="pt-BR" sz="1200" dirty="0" err="1">
                <a:solidFill>
                  <a:schemeClr val="bg1"/>
                </a:solidFill>
              </a:rPr>
              <a:t>Jump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</a:rPr>
              <a:t>if</a:t>
            </a:r>
            <a:r>
              <a:rPr lang="pt-BR" sz="1200" dirty="0" smtClean="0">
                <a:solidFill>
                  <a:schemeClr val="bg1"/>
                </a:solidFill>
              </a:rPr>
              <a:t> zero de </a:t>
            </a:r>
            <a:r>
              <a:rPr lang="pt-BR" sz="1200" dirty="0">
                <a:solidFill>
                  <a:schemeClr val="bg1"/>
                </a:solidFill>
              </a:rPr>
              <a:t>2 </a:t>
            </a:r>
            <a:r>
              <a:rPr lang="pt-BR" sz="1200" dirty="0" smtClean="0">
                <a:solidFill>
                  <a:schemeClr val="bg1"/>
                </a:solidFill>
              </a:rPr>
              <a:t>instruções</a:t>
            </a:r>
          </a:p>
          <a:p>
            <a:r>
              <a:rPr lang="pt-BR" sz="1200" dirty="0" smtClean="0"/>
              <a:t>17:    </a:t>
            </a:r>
            <a:r>
              <a:rPr lang="pt-BR" sz="1200" dirty="0"/>
              <a:t>ADD               R3               R1               R2                              3               0010 0011 0001 0010          </a:t>
            </a:r>
            <a:r>
              <a:rPr lang="pt-BR" sz="1200" dirty="0">
                <a:solidFill>
                  <a:schemeClr val="bg1"/>
                </a:solidFill>
              </a:rPr>
              <a:t>- - </a:t>
            </a:r>
            <a:r>
              <a:rPr lang="pt-BR" sz="1200" dirty="0" err="1">
                <a:solidFill>
                  <a:schemeClr val="bg1"/>
                </a:solidFill>
              </a:rPr>
              <a:t>Add</a:t>
            </a:r>
            <a:r>
              <a:rPr lang="pt-BR" sz="1200" dirty="0">
                <a:solidFill>
                  <a:schemeClr val="bg1"/>
                </a:solidFill>
              </a:rPr>
              <a:t> de RF[1] e RF[2] salvando em RF[3] </a:t>
            </a:r>
            <a:endParaRPr lang="pt-BR" sz="1200" dirty="0" smtClean="0">
              <a:solidFill>
                <a:schemeClr val="bg1"/>
              </a:solidFill>
            </a:endParaRPr>
          </a:p>
          <a:p>
            <a:r>
              <a:rPr lang="pt-BR" sz="1200" dirty="0" smtClean="0"/>
              <a:t>18:    LF_RG               R12               R1                              </a:t>
            </a:r>
            <a:r>
              <a:rPr lang="pt-BR" sz="1200" dirty="0"/>
              <a:t>3               </a:t>
            </a:r>
            <a:r>
              <a:rPr lang="pt-BR" sz="1200" dirty="0" smtClean="0"/>
              <a:t>1101 1100 0001 1111          </a:t>
            </a:r>
            <a:r>
              <a:rPr lang="pt-BR" sz="1200" dirty="0">
                <a:solidFill>
                  <a:schemeClr val="bg1"/>
                </a:solidFill>
              </a:rPr>
              <a:t>- - </a:t>
            </a:r>
            <a:r>
              <a:rPr lang="pt-BR" sz="1200" dirty="0" err="1" smtClean="0">
                <a:solidFill>
                  <a:schemeClr val="bg1"/>
                </a:solidFill>
              </a:rPr>
              <a:t>Load</a:t>
            </a:r>
            <a:r>
              <a:rPr lang="pt-BR" sz="1200" dirty="0" smtClean="0">
                <a:solidFill>
                  <a:schemeClr val="bg1"/>
                </a:solidFill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</a:rPr>
              <a:t>from</a:t>
            </a:r>
            <a:r>
              <a:rPr lang="pt-BR" sz="1200" dirty="0" smtClean="0">
                <a:solidFill>
                  <a:schemeClr val="bg1"/>
                </a:solidFill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</a:rPr>
              <a:t>register</a:t>
            </a:r>
            <a:r>
              <a:rPr lang="pt-BR" sz="1200" dirty="0" smtClean="0">
                <a:solidFill>
                  <a:schemeClr val="bg1"/>
                </a:solidFill>
              </a:rPr>
              <a:t> </a:t>
            </a:r>
            <a:r>
              <a:rPr lang="pt-BR" sz="1200" dirty="0">
                <a:solidFill>
                  <a:schemeClr val="bg1"/>
                </a:solidFill>
              </a:rPr>
              <a:t>de </a:t>
            </a:r>
            <a:r>
              <a:rPr lang="pt-BR" sz="1200" dirty="0" smtClean="0">
                <a:solidFill>
                  <a:schemeClr val="bg1"/>
                </a:solidFill>
              </a:rPr>
              <a:t>D[RF[1]] </a:t>
            </a:r>
            <a:r>
              <a:rPr lang="pt-BR" sz="1200" dirty="0">
                <a:solidFill>
                  <a:schemeClr val="bg1"/>
                </a:solidFill>
              </a:rPr>
              <a:t>salvando em </a:t>
            </a:r>
            <a:r>
              <a:rPr lang="pt-BR" sz="1200" dirty="0" smtClean="0">
                <a:solidFill>
                  <a:schemeClr val="bg1"/>
                </a:solidFill>
              </a:rPr>
              <a:t>R[12]</a:t>
            </a:r>
          </a:p>
          <a:p>
            <a:r>
              <a:rPr lang="pt-BR" sz="1200" dirty="0" smtClean="0"/>
              <a:t>19:    </a:t>
            </a:r>
            <a:r>
              <a:rPr lang="pt-BR" sz="1200" dirty="0"/>
              <a:t>ADD               </a:t>
            </a:r>
            <a:r>
              <a:rPr lang="pt-BR" sz="1200" dirty="0" smtClean="0"/>
              <a:t>R13               R12               R1                              4               </a:t>
            </a:r>
            <a:r>
              <a:rPr lang="pt-BR" sz="1200" dirty="0"/>
              <a:t>0010 </a:t>
            </a:r>
            <a:r>
              <a:rPr lang="pt-BR" sz="1200" dirty="0" smtClean="0"/>
              <a:t>1101 1100 0001          </a:t>
            </a:r>
            <a:r>
              <a:rPr lang="pt-BR" sz="1200" dirty="0">
                <a:solidFill>
                  <a:schemeClr val="bg1"/>
                </a:solidFill>
              </a:rPr>
              <a:t>- - </a:t>
            </a:r>
            <a:r>
              <a:rPr lang="pt-BR" sz="1200" dirty="0" err="1">
                <a:solidFill>
                  <a:schemeClr val="bg1"/>
                </a:solidFill>
              </a:rPr>
              <a:t>Add</a:t>
            </a:r>
            <a:r>
              <a:rPr lang="pt-BR" sz="1200" dirty="0">
                <a:solidFill>
                  <a:schemeClr val="bg1"/>
                </a:solidFill>
              </a:rPr>
              <a:t> de </a:t>
            </a:r>
            <a:r>
              <a:rPr lang="pt-BR" sz="1200" dirty="0" smtClean="0">
                <a:solidFill>
                  <a:schemeClr val="bg1"/>
                </a:solidFill>
              </a:rPr>
              <a:t>RF[12] </a:t>
            </a:r>
            <a:r>
              <a:rPr lang="pt-BR" sz="1200" dirty="0">
                <a:solidFill>
                  <a:schemeClr val="bg1"/>
                </a:solidFill>
              </a:rPr>
              <a:t>e </a:t>
            </a:r>
            <a:r>
              <a:rPr lang="pt-BR" sz="1200" dirty="0" smtClean="0">
                <a:solidFill>
                  <a:schemeClr val="bg1"/>
                </a:solidFill>
              </a:rPr>
              <a:t>RF[1] </a:t>
            </a:r>
            <a:r>
              <a:rPr lang="pt-BR" sz="1200" dirty="0">
                <a:solidFill>
                  <a:schemeClr val="bg1"/>
                </a:solidFill>
              </a:rPr>
              <a:t>salvando em </a:t>
            </a:r>
            <a:r>
              <a:rPr lang="pt-BR" sz="1200" dirty="0" smtClean="0">
                <a:solidFill>
                  <a:schemeClr val="bg1"/>
                </a:solidFill>
              </a:rPr>
              <a:t>RF[13</a:t>
            </a:r>
            <a:r>
              <a:rPr lang="pt-BR" sz="1200" dirty="0">
                <a:solidFill>
                  <a:schemeClr val="bg1"/>
                </a:solidFill>
              </a:rPr>
              <a:t>] </a:t>
            </a:r>
          </a:p>
        </p:txBody>
      </p:sp>
      <p:cxnSp>
        <p:nvCxnSpPr>
          <p:cNvPr id="8" name="Conector de seta reta 7"/>
          <p:cNvCxnSpPr/>
          <p:nvPr/>
        </p:nvCxnSpPr>
        <p:spPr>
          <a:xfrm>
            <a:off x="2527333" y="1815148"/>
            <a:ext cx="52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2527333" y="2018348"/>
            <a:ext cx="52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3041683" y="2246948"/>
            <a:ext cx="52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2628933" y="2456498"/>
            <a:ext cx="52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2667033" y="2666048"/>
            <a:ext cx="52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3022633" y="2881948"/>
            <a:ext cx="52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3022002" y="3078798"/>
            <a:ext cx="52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2959100" y="3301048"/>
            <a:ext cx="52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3016882" y="3516948"/>
            <a:ext cx="52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3130517" y="3720148"/>
            <a:ext cx="52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3016882" y="3942398"/>
            <a:ext cx="52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3098767" y="4151948"/>
            <a:ext cx="52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>
            <a:off x="2546383" y="4367848"/>
            <a:ext cx="52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3086067" y="4577398"/>
            <a:ext cx="52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2647983" y="4793298"/>
            <a:ext cx="52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2705133" y="4996498"/>
            <a:ext cx="52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>
            <a:off x="3086067" y="5212398"/>
            <a:ext cx="52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>
            <a:off x="2711483" y="5428298"/>
            <a:ext cx="52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3181317" y="5644198"/>
            <a:ext cx="52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Ví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74328" y="1686383"/>
            <a:ext cx="4001146" cy="22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0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909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0</TotalTime>
  <Words>422</Words>
  <Application>Microsoft Office PowerPoint</Application>
  <PresentationFormat>Widescreen</PresentationFormat>
  <Paragraphs>30</Paragraphs>
  <Slides>2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7" baseType="lpstr">
      <vt:lpstr>Arial</vt:lpstr>
      <vt:lpstr>Calibri</vt:lpstr>
      <vt:lpstr>Century Gothic</vt:lpstr>
      <vt:lpstr>Wingdings 3</vt:lpstr>
      <vt:lpstr>Íon</vt:lpstr>
      <vt:lpstr>   Universidade Federal do Rio Grande do Norte     Projeto de Circuitos Digitais    3ª Unidade</vt:lpstr>
      <vt:lpstr>Instruction memory + Vídeo de execução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Circuitos Digitais 3ª unidade</dc:title>
  <dc:creator/>
  <cp:lastModifiedBy/>
  <cp:revision>7</cp:revision>
  <dcterms:created xsi:type="dcterms:W3CDTF">2012-07-30T23:50:35Z</dcterms:created>
  <dcterms:modified xsi:type="dcterms:W3CDTF">2017-06-22T07:31:38Z</dcterms:modified>
</cp:coreProperties>
</file>